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71" r:id="rId6"/>
    <p:sldId id="266" r:id="rId7"/>
    <p:sldId id="267" r:id="rId8"/>
    <p:sldId id="265" r:id="rId9"/>
    <p:sldId id="270" r:id="rId10"/>
    <p:sldId id="25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ED8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177CE-60FE-4958-9040-17FB6192CB26}" v="1" dt="2019-05-10T19:39:33.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8" autoAdjust="0"/>
    <p:restoredTop sz="94660"/>
  </p:normalViewPr>
  <p:slideViewPr>
    <p:cSldViewPr snapToGrid="0">
      <p:cViewPr varScale="1">
        <p:scale>
          <a:sx n="127" d="100"/>
          <a:sy n="127" d="100"/>
        </p:scale>
        <p:origin x="48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microsoft.com/office/2016/11/relationships/changesInfo" Target="changesInfos/changesInfo1.xml"/><Relationship Id="rId1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ouse" userId="f4b93d04-1452-476a-8677-ce937bb33056" providerId="ADAL" clId="{D43177CE-60FE-4958-9040-17FB6192CB26}"/>
    <pc:docChg chg="addSld modSld">
      <pc:chgData name="Kenny House" userId="f4b93d04-1452-476a-8677-ce937bb33056" providerId="ADAL" clId="{D43177CE-60FE-4958-9040-17FB6192CB26}" dt="2019-05-10T19:39:33.434" v="0"/>
      <pc:docMkLst>
        <pc:docMk/>
      </pc:docMkLst>
      <pc:sldChg chg="add">
        <pc:chgData name="Kenny House" userId="f4b93d04-1452-476a-8677-ce937bb33056" providerId="ADAL" clId="{D43177CE-60FE-4958-9040-17FB6192CB26}" dt="2019-05-10T19:39:33.434" v="0"/>
        <pc:sldMkLst>
          <pc:docMk/>
          <pc:sldMk cId="3674470085"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2DE7A-3D53-451D-A9B4-7F4E25F516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B024BD-AF87-45F6-A53C-D1D878D0C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0BB19AF-C249-467F-A68B-334F21A04D92}"/>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5" name="Footer Placeholder 4">
            <a:extLst>
              <a:ext uri="{FF2B5EF4-FFF2-40B4-BE49-F238E27FC236}">
                <a16:creationId xmlns:a16="http://schemas.microsoft.com/office/drawing/2014/main" xmlns="" id="{1660D247-4268-487D-BFF7-74F5019E9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AB49C2-40EF-465D-93A8-3A42390F89A5}"/>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350613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E57BE-9949-42BE-A2C4-D74E6F05A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A370884-FE5C-4391-BBB3-F91F36E5C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AAAA86-1287-4304-84C2-497C387A91AA}"/>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5" name="Footer Placeholder 4">
            <a:extLst>
              <a:ext uri="{FF2B5EF4-FFF2-40B4-BE49-F238E27FC236}">
                <a16:creationId xmlns:a16="http://schemas.microsoft.com/office/drawing/2014/main" xmlns="" id="{42733FC8-386B-4E0C-A36F-A772C5BA6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D00664-63EE-425F-B966-DB0BA518B302}"/>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111769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B5A9A2-33CD-4CD3-A7AD-EBB0A5224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9069E0A-9DA8-4FC1-A187-912CE0647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3C2F61-7B47-4A2E-BABC-5B37D17F488C}"/>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5" name="Footer Placeholder 4">
            <a:extLst>
              <a:ext uri="{FF2B5EF4-FFF2-40B4-BE49-F238E27FC236}">
                <a16:creationId xmlns:a16="http://schemas.microsoft.com/office/drawing/2014/main" xmlns="" id="{B3370134-92DF-4F6A-AFD6-4F0947DB5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8A6C8-C2A7-46F7-AFB5-C9B6DFFA7A9D}"/>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321010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6F6E9-494E-43B2-8A8E-2BDA9B0C4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9AC4FF-DAC9-40E7-9023-AF63C6FAA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B43D2D-0B54-4CD9-9B87-290BB8E68A0A}"/>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5" name="Footer Placeholder 4">
            <a:extLst>
              <a:ext uri="{FF2B5EF4-FFF2-40B4-BE49-F238E27FC236}">
                <a16:creationId xmlns:a16="http://schemas.microsoft.com/office/drawing/2014/main" xmlns="" id="{72F7ABE1-2E50-4E79-BD6E-D8BCEC921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EE8782-FD1D-40E4-A528-AE71D5CE058A}"/>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83617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268C8-95F5-4A4B-AB7C-854C2BBB8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305D419-F7EE-4F5C-9B7E-C2A3A1936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AEF4B5F-B1BA-4D00-8C40-3256C2F2AE19}"/>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5" name="Footer Placeholder 4">
            <a:extLst>
              <a:ext uri="{FF2B5EF4-FFF2-40B4-BE49-F238E27FC236}">
                <a16:creationId xmlns:a16="http://schemas.microsoft.com/office/drawing/2014/main" xmlns="" id="{9067A1CD-4E19-47AF-BE86-519742E10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1229D0-B1E3-46B5-A329-A4D696E46D01}"/>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384712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29B0-CCB3-45AB-9000-D7EB3E40C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CC2A6CD-EF4B-4600-B84A-730E8DC5A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E0F2F81-6ABE-4568-B579-E93EAF3E4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669AA28-9116-4EBB-811B-EBA3F84310B0}"/>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6" name="Footer Placeholder 5">
            <a:extLst>
              <a:ext uri="{FF2B5EF4-FFF2-40B4-BE49-F238E27FC236}">
                <a16:creationId xmlns:a16="http://schemas.microsoft.com/office/drawing/2014/main" xmlns="" id="{E3DFE990-56E5-486F-9D3B-19C84BDCD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DFEAAA-F7FA-42B6-84C0-1FA41D3AEEBF}"/>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280993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BAC11-4E85-4265-8771-B23853E3C6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A3A5C03-1B77-4D4C-B772-913EF2F8E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1CD4E3-3C81-4DAA-8258-9D9DD5A97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1F2E2DD-3D72-4556-A7FB-A0D2757AF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D856B4-CDA8-44AF-B7D9-BFD4A4807C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0DBC20-C84D-4782-A262-E456FE5E0E4B}"/>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8" name="Footer Placeholder 7">
            <a:extLst>
              <a:ext uri="{FF2B5EF4-FFF2-40B4-BE49-F238E27FC236}">
                <a16:creationId xmlns:a16="http://schemas.microsoft.com/office/drawing/2014/main" xmlns="" id="{1E201F98-C613-4F96-B45B-D957A2530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59C7C1E-BD7A-4181-B5C9-B579DE958DD6}"/>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333802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AE143-096B-4A33-AEEA-C2C2A15BC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1D370C-0BD6-4F73-848B-110132C29B96}"/>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4" name="Footer Placeholder 3">
            <a:extLst>
              <a:ext uri="{FF2B5EF4-FFF2-40B4-BE49-F238E27FC236}">
                <a16:creationId xmlns:a16="http://schemas.microsoft.com/office/drawing/2014/main" xmlns="" id="{FEDC2F06-FEE4-4412-91F7-0C4900C75A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D03A246-258D-4DB3-A553-C411E2F4566D}"/>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51183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FB92EE-AB85-4592-8FB4-F79FF6526EE1}"/>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3" name="Footer Placeholder 2">
            <a:extLst>
              <a:ext uri="{FF2B5EF4-FFF2-40B4-BE49-F238E27FC236}">
                <a16:creationId xmlns:a16="http://schemas.microsoft.com/office/drawing/2014/main" xmlns="" id="{236A2DFD-79D2-4721-8431-83D93A875E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5ED83F2-65ED-4CDC-9C87-8BB8684484A7}"/>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5681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6AA8C-5A45-4E04-B055-53D254104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A6D6299-C9DB-479E-9BD4-8121CFF2B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995E00-D9DD-4C09-A0D1-98D4F09FA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6EF084-3374-47CE-AD05-32494C4732E7}"/>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6" name="Footer Placeholder 5">
            <a:extLst>
              <a:ext uri="{FF2B5EF4-FFF2-40B4-BE49-F238E27FC236}">
                <a16:creationId xmlns:a16="http://schemas.microsoft.com/office/drawing/2014/main" xmlns="" id="{1ECE01C6-EBD9-4C1E-9375-E79634922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81855E-3C23-481D-8B15-72E6B16F7DE4}"/>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334383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7BD5-078D-49B5-95B7-0D41FFBAD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1A8B9DA-523F-47E7-9777-4AA4F2C2B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D0E283-7DC8-4C1B-B9A7-EDFD852A1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851E5C-FA1C-4A4A-8AA8-8477C367A108}"/>
              </a:ext>
            </a:extLst>
          </p:cNvPr>
          <p:cNvSpPr>
            <a:spLocks noGrp="1"/>
          </p:cNvSpPr>
          <p:nvPr>
            <p:ph type="dt" sz="half" idx="10"/>
          </p:nvPr>
        </p:nvSpPr>
        <p:spPr/>
        <p:txBody>
          <a:bodyPr/>
          <a:lstStyle/>
          <a:p>
            <a:fld id="{EA70877F-FAC8-42A8-A8D9-FC3CFE029FEB}" type="datetimeFigureOut">
              <a:rPr lang="en-US" smtClean="0"/>
              <a:t>5/11/19</a:t>
            </a:fld>
            <a:endParaRPr lang="en-US"/>
          </a:p>
        </p:txBody>
      </p:sp>
      <p:sp>
        <p:nvSpPr>
          <p:cNvPr id="6" name="Footer Placeholder 5">
            <a:extLst>
              <a:ext uri="{FF2B5EF4-FFF2-40B4-BE49-F238E27FC236}">
                <a16:creationId xmlns:a16="http://schemas.microsoft.com/office/drawing/2014/main" xmlns="" id="{E2793A3E-CDAA-48BC-B39F-2DEAA8464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18FFD4-5BB1-4722-9684-A9CC7BA04CA2}"/>
              </a:ext>
            </a:extLst>
          </p:cNvPr>
          <p:cNvSpPr>
            <a:spLocks noGrp="1"/>
          </p:cNvSpPr>
          <p:nvPr>
            <p:ph type="sldNum" sz="quarter" idx="12"/>
          </p:nvPr>
        </p:nvSpPr>
        <p:spPr/>
        <p:txBody>
          <a:bodyPr/>
          <a:lstStyle/>
          <a:p>
            <a:fld id="{65DAFDE3-3F44-4F14-B742-069D63A36942}" type="slidenum">
              <a:rPr lang="en-US" smtClean="0"/>
              <a:t>‹#›</a:t>
            </a:fld>
            <a:endParaRPr lang="en-US"/>
          </a:p>
        </p:txBody>
      </p:sp>
    </p:spTree>
    <p:extLst>
      <p:ext uri="{BB962C8B-B14F-4D97-AF65-F5344CB8AC3E}">
        <p14:creationId xmlns:p14="http://schemas.microsoft.com/office/powerpoint/2010/main" val="2231702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7A0979-7041-4D20-A290-7E18431E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A8F34D7-1B1C-4EE8-BF8C-A1A00E6D3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16A312-6F51-40F0-AAAB-A2524267A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0877F-FAC8-42A8-A8D9-FC3CFE029FEB}" type="datetimeFigureOut">
              <a:rPr lang="en-US" smtClean="0"/>
              <a:t>5/11/19</a:t>
            </a:fld>
            <a:endParaRPr lang="en-US"/>
          </a:p>
        </p:txBody>
      </p:sp>
      <p:sp>
        <p:nvSpPr>
          <p:cNvPr id="5" name="Footer Placeholder 4">
            <a:extLst>
              <a:ext uri="{FF2B5EF4-FFF2-40B4-BE49-F238E27FC236}">
                <a16:creationId xmlns:a16="http://schemas.microsoft.com/office/drawing/2014/main" xmlns="" id="{5AD23FB4-A696-448B-948D-BD10CC9F1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3C87E2B-6BCE-47BB-A52E-D2F0D389D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AFDE3-3F44-4F14-B742-069D63A36942}" type="slidenum">
              <a:rPr lang="en-US" smtClean="0"/>
              <a:t>‹#›</a:t>
            </a:fld>
            <a:endParaRPr lang="en-US"/>
          </a:p>
        </p:txBody>
      </p:sp>
    </p:spTree>
    <p:extLst>
      <p:ext uri="{BB962C8B-B14F-4D97-AF65-F5344CB8AC3E}">
        <p14:creationId xmlns:p14="http://schemas.microsoft.com/office/powerpoint/2010/main" val="3893176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a:effectLst>
            <a:glow rad="1079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5242" y="4332532"/>
            <a:ext cx="2104048" cy="2104048"/>
          </a:xfrm>
          <a:prstGeom prst="rect">
            <a:avLst/>
          </a:prstGeom>
        </p:spPr>
      </p:pic>
      <p:sp>
        <p:nvSpPr>
          <p:cNvPr id="2" name="Title 1">
            <a:extLst>
              <a:ext uri="{FF2B5EF4-FFF2-40B4-BE49-F238E27FC236}">
                <a16:creationId xmlns:a16="http://schemas.microsoft.com/office/drawing/2014/main" xmlns="" id="{5BF9FB8C-D2D2-49D6-BE53-8E6F2E64BE88}"/>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National Nurses Week </a:t>
            </a:r>
            <a:br>
              <a:rPr lang="en-US" sz="5400" dirty="0">
                <a:solidFill>
                  <a:schemeClr val="bg1">
                    <a:lumMod val="95000"/>
                    <a:lumOff val="5000"/>
                  </a:schemeClr>
                </a:solidFill>
              </a:rPr>
            </a:br>
            <a:r>
              <a:rPr lang="en-US" sz="5400" dirty="0">
                <a:solidFill>
                  <a:schemeClr val="bg1">
                    <a:lumMod val="95000"/>
                    <a:lumOff val="5000"/>
                  </a:schemeClr>
                </a:solidFill>
              </a:rPr>
              <a:t>2019</a:t>
            </a:r>
            <a:br>
              <a:rPr lang="en-US" sz="5400" dirty="0">
                <a:solidFill>
                  <a:schemeClr val="bg1">
                    <a:lumMod val="95000"/>
                    <a:lumOff val="5000"/>
                  </a:schemeClr>
                </a:solidFill>
              </a:rPr>
            </a:br>
            <a:r>
              <a:rPr lang="en-US" sz="5400" dirty="0">
                <a:solidFill>
                  <a:schemeClr val="bg1">
                    <a:lumMod val="95000"/>
                    <a:lumOff val="5000"/>
                  </a:schemeClr>
                </a:solidFill>
              </a:rPr>
              <a:t>NC Opioid Treatment Programs</a:t>
            </a:r>
          </a:p>
        </p:txBody>
      </p:sp>
    </p:spTree>
    <p:extLst>
      <p:ext uri="{BB962C8B-B14F-4D97-AF65-F5344CB8AC3E}">
        <p14:creationId xmlns:p14="http://schemas.microsoft.com/office/powerpoint/2010/main" val="425967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xmlns="" id="{48690E74-6965-41FC-B7E3-D33D1C6FB0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6328" y="0"/>
            <a:ext cx="9144000" cy="6858000"/>
          </a:xfrm>
          <a:prstGeom prst="rect">
            <a:avLst/>
          </a:prstGeom>
        </p:spPr>
      </p:pic>
      <p:sp>
        <p:nvSpPr>
          <p:cNvPr id="4" name="TextBox 3">
            <a:extLst>
              <a:ext uri="{FF2B5EF4-FFF2-40B4-BE49-F238E27FC236}">
                <a16:creationId xmlns:a16="http://schemas.microsoft.com/office/drawing/2014/main" xmlns="" id="{BBD3FD9C-05CF-47D1-9DC9-A534799E25B3}"/>
              </a:ext>
            </a:extLst>
          </p:cNvPr>
          <p:cNvSpPr txBox="1"/>
          <p:nvPr/>
        </p:nvSpPr>
        <p:spPr>
          <a:xfrm>
            <a:off x="1408670" y="5857104"/>
            <a:ext cx="8828151" cy="607482"/>
          </a:xfrm>
          <a:prstGeom prst="rect">
            <a:avLst/>
          </a:prstGeom>
          <a:noFill/>
        </p:spPr>
        <p:txBody>
          <a:bodyPr wrap="square" rtlCol="0">
            <a:spAutoFit/>
          </a:bodyPr>
          <a:lstStyle/>
          <a:p>
            <a:pPr algn="ctr"/>
            <a:r>
              <a:rPr lang="en-US" sz="3200" dirty="0">
                <a:solidFill>
                  <a:schemeClr val="bg1"/>
                </a:solidFill>
              </a:rPr>
              <a:t> </a:t>
            </a:r>
            <a:r>
              <a:rPr lang="en-US" sz="2800" b="1" i="1" dirty="0">
                <a:solidFill>
                  <a:schemeClr val="bg1"/>
                </a:solidFill>
              </a:rPr>
              <a:t>“Nurses dispense comfort, care, and compassion daily.”</a:t>
            </a:r>
          </a:p>
        </p:txBody>
      </p:sp>
    </p:spTree>
    <p:extLst>
      <p:ext uri="{BB962C8B-B14F-4D97-AF65-F5344CB8AC3E}">
        <p14:creationId xmlns:p14="http://schemas.microsoft.com/office/powerpoint/2010/main" val="367447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A4FACE-C2E3-4C01-B0CE-D47A63AA748E}"/>
              </a:ext>
            </a:extLst>
          </p:cNvPr>
          <p:cNvSpPr txBox="1"/>
          <p:nvPr/>
        </p:nvSpPr>
        <p:spPr>
          <a:xfrm>
            <a:off x="266700" y="1199971"/>
            <a:ext cx="11372850" cy="1200329"/>
          </a:xfrm>
          <a:prstGeom prst="rect">
            <a:avLst/>
          </a:prstGeom>
          <a:noFill/>
        </p:spPr>
        <p:txBody>
          <a:bodyPr wrap="square" rtlCol="0">
            <a:spAutoFit/>
          </a:bodyPr>
          <a:lstStyle/>
          <a:p>
            <a:pPr algn="ctr"/>
            <a:r>
              <a:rPr lang="en-US" sz="2400" dirty="0">
                <a:latin typeface="Lucida Bright" panose="02040602050505020304" pitchFamily="18" charset="0"/>
              </a:rPr>
              <a:t>Please take a moment to visit the MAT Nursing Network at www.NCATOD.org.</a:t>
            </a:r>
          </a:p>
          <a:p>
            <a:pPr algn="ctr"/>
            <a:endParaRPr lang="en-US" sz="2400" dirty="0"/>
          </a:p>
        </p:txBody>
      </p:sp>
      <p:pic>
        <p:nvPicPr>
          <p:cNvPr id="5" name="Picture 4">
            <a:extLst>
              <a:ext uri="{FF2B5EF4-FFF2-40B4-BE49-F238E27FC236}">
                <a16:creationId xmlns:a16="http://schemas.microsoft.com/office/drawing/2014/main" xmlns="" id="{F4894DA8-B231-4FF4-A7E2-D2680E74A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3038" y="5291845"/>
            <a:ext cx="9528874" cy="1572904"/>
          </a:xfrm>
          <a:prstGeom prst="rect">
            <a:avLst/>
          </a:prstGeom>
        </p:spPr>
      </p:pic>
      <p:pic>
        <p:nvPicPr>
          <p:cNvPr id="6" name="Picture 5">
            <a:extLst>
              <a:ext uri="{FF2B5EF4-FFF2-40B4-BE49-F238E27FC236}">
                <a16:creationId xmlns:a16="http://schemas.microsoft.com/office/drawing/2014/main" xmlns="" id="{F0770220-2EC3-4ED6-B51D-2AB617862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333" y="2801046"/>
            <a:ext cx="1999334" cy="1518874"/>
          </a:xfrm>
          <a:prstGeom prst="rect">
            <a:avLst/>
          </a:prstGeom>
        </p:spPr>
      </p:pic>
    </p:spTree>
    <p:extLst>
      <p:ext uri="{BB962C8B-B14F-4D97-AF65-F5344CB8AC3E}">
        <p14:creationId xmlns:p14="http://schemas.microsoft.com/office/powerpoint/2010/main" val="4057568008"/>
      </p:ext>
    </p:extLst>
  </p:cSld>
  <p:clrMapOvr>
    <a:masterClrMapping/>
  </p:clrMapOvr>
  <mc:AlternateContent xmlns:mc="http://schemas.openxmlformats.org/markup-compatibility/2006" xmlns:p14="http://schemas.microsoft.com/office/powerpoint/2010/main">
    <mc:Choice Requires="p14">
      <p:transition spd="slow" p14:dur="1750" advTm="6000"/>
    </mc:Choice>
    <mc:Fallback xmlns="">
      <p:transition spd="slow"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54EA7-02AB-4258-9173-C302BC97B0BB}"/>
              </a:ext>
            </a:extLst>
          </p:cNvPr>
          <p:cNvSpPr>
            <a:spLocks noGrp="1"/>
          </p:cNvSpPr>
          <p:nvPr>
            <p:ph type="title"/>
          </p:nvPr>
        </p:nvSpPr>
        <p:spPr/>
        <p:txBody>
          <a:bodyPr/>
          <a:lstStyle/>
          <a:p>
            <a:pPr algn="ctr"/>
            <a:r>
              <a:rPr lang="en-US" dirty="0">
                <a:latin typeface="Monotype Corsiva" panose="03010101010201010101" pitchFamily="66" charset="0"/>
              </a:rPr>
              <a:t>National Nurses Week</a:t>
            </a:r>
            <a:br>
              <a:rPr lang="en-US" dirty="0">
                <a:latin typeface="Monotype Corsiva" panose="03010101010201010101" pitchFamily="66" charset="0"/>
              </a:rPr>
            </a:br>
            <a:r>
              <a:rPr lang="en-US" dirty="0">
                <a:latin typeface="Monotype Corsiva" panose="03010101010201010101" pitchFamily="66" charset="0"/>
              </a:rPr>
              <a:t>May 6 -12, 2019</a:t>
            </a:r>
          </a:p>
        </p:txBody>
      </p:sp>
      <p:sp>
        <p:nvSpPr>
          <p:cNvPr id="3" name="Content Placeholder 2">
            <a:extLst>
              <a:ext uri="{FF2B5EF4-FFF2-40B4-BE49-F238E27FC236}">
                <a16:creationId xmlns:a16="http://schemas.microsoft.com/office/drawing/2014/main" xmlns="" id="{68812389-AEAC-452E-91E6-AFFFAF57CDAA}"/>
              </a:ext>
            </a:extLst>
          </p:cNvPr>
          <p:cNvSpPr>
            <a:spLocks noGrp="1"/>
          </p:cNvSpPr>
          <p:nvPr>
            <p:ph idx="1"/>
          </p:nvPr>
        </p:nvSpPr>
        <p:spPr>
          <a:xfrm>
            <a:off x="4063117" y="1934168"/>
            <a:ext cx="7593495" cy="4351338"/>
          </a:xfrm>
        </p:spPr>
        <p:txBody>
          <a:bodyPr>
            <a:normAutofit fontScale="92500"/>
          </a:bodyPr>
          <a:lstStyle/>
          <a:p>
            <a:pPr marL="0" indent="0" algn="ctr">
              <a:buNone/>
            </a:pPr>
            <a:r>
              <a:rPr lang="en-US" dirty="0"/>
              <a:t>We would like to thank our nurses for choosing addiction medicine as their nursing practice specialty. </a:t>
            </a:r>
          </a:p>
          <a:p>
            <a:pPr marL="0" indent="0" algn="ctr">
              <a:buNone/>
            </a:pPr>
            <a:endParaRPr lang="en-US" dirty="0"/>
          </a:p>
          <a:p>
            <a:pPr marL="0" indent="0" algn="ctr">
              <a:buNone/>
            </a:pPr>
            <a:r>
              <a:rPr lang="en-US" dirty="0"/>
              <a:t>Thank you for your dedication to our patients and for the sacrifices you make every day to make sure our patients receive the highest quality patient care.</a:t>
            </a:r>
          </a:p>
          <a:p>
            <a:pPr marL="0" indent="0" algn="ctr">
              <a:buNone/>
            </a:pPr>
            <a:endParaRPr lang="en-US" dirty="0"/>
          </a:p>
          <a:p>
            <a:pPr marL="0" indent="0" algn="ctr">
              <a:buNone/>
            </a:pPr>
            <a:r>
              <a:rPr lang="en-US" dirty="0"/>
              <a:t>			- NC Opioid Treatment Programs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357" y="938255"/>
            <a:ext cx="3074292" cy="4687294"/>
          </a:xfrm>
          <a:prstGeom prst="rect">
            <a:avLst/>
          </a:prstGeom>
        </p:spPr>
      </p:pic>
    </p:spTree>
    <p:extLst>
      <p:ext uri="{BB962C8B-B14F-4D97-AF65-F5344CB8AC3E}">
        <p14:creationId xmlns:p14="http://schemas.microsoft.com/office/powerpoint/2010/main" val="2218417755"/>
      </p:ext>
    </p:extLst>
  </p:cSld>
  <p:clrMapOvr>
    <a:masterClrMapping/>
  </p:clrMapOvr>
  <mc:AlternateContent xmlns:mc="http://schemas.openxmlformats.org/markup-compatibility/2006" xmlns:p14="http://schemas.microsoft.com/office/powerpoint/2010/main">
    <mc:Choice Requires="p14">
      <p:transition p14:dur="10" advClick="0" advTm="17045"/>
    </mc:Choice>
    <mc:Fallback xmlns="">
      <p:transition advClick="0" advTm="170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wearing glasses&#10;&#10;Description automatically generated">
            <a:extLst>
              <a:ext uri="{FF2B5EF4-FFF2-40B4-BE49-F238E27FC236}">
                <a16:creationId xmlns:a16="http://schemas.microsoft.com/office/drawing/2014/main" xmlns="" id="{A2229E1D-676E-40A3-8DDC-F15D4370CB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831" y="490469"/>
            <a:ext cx="5291666" cy="3968749"/>
          </a:xfrm>
          <a:prstGeom prst="rect">
            <a:avLst/>
          </a:prstGeom>
        </p:spPr>
      </p:pic>
      <p:pic>
        <p:nvPicPr>
          <p:cNvPr id="11" name="Picture 10" descr="A person sitting at a desk&#10;&#10;Description automatically generated">
            <a:extLst>
              <a:ext uri="{FF2B5EF4-FFF2-40B4-BE49-F238E27FC236}">
                <a16:creationId xmlns:a16="http://schemas.microsoft.com/office/drawing/2014/main" xmlns="" id="{4D579F1F-540B-4376-A90B-CBAD1855E8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0862" y="1516186"/>
            <a:ext cx="5291667" cy="3968750"/>
          </a:xfrm>
          <a:prstGeom prst="rect">
            <a:avLst/>
          </a:prstGeom>
        </p:spPr>
      </p:pic>
      <p:sp>
        <p:nvSpPr>
          <p:cNvPr id="2" name="TextBox 1"/>
          <p:cNvSpPr txBox="1"/>
          <p:nvPr/>
        </p:nvSpPr>
        <p:spPr>
          <a:xfrm>
            <a:off x="554051" y="4617754"/>
            <a:ext cx="4797177" cy="1785104"/>
          </a:xfrm>
          <a:prstGeom prst="rect">
            <a:avLst/>
          </a:prstGeom>
          <a:noFill/>
        </p:spPr>
        <p:txBody>
          <a:bodyPr wrap="square" rtlCol="0">
            <a:spAutoFit/>
          </a:bodyPr>
          <a:lstStyle/>
          <a:p>
            <a:r>
              <a:rPr lang="en-US" sz="2400" i="1" dirty="0">
                <a:latin typeface="Georgia" panose="02040502050405020303" pitchFamily="18" charset="0"/>
              </a:rPr>
              <a:t>“Addiction medicine nurses are strong enough to tolerate everything and soft enough to understand everyone.”</a:t>
            </a:r>
          </a:p>
          <a:p>
            <a:pPr algn="r"/>
            <a:r>
              <a:rPr lang="en-US" sz="1400" i="1" dirty="0">
                <a:latin typeface="Georgia" panose="02040502050405020303" pitchFamily="18" charset="0"/>
              </a:rPr>
              <a:t>-Anonymous </a:t>
            </a:r>
          </a:p>
        </p:txBody>
      </p:sp>
    </p:spTree>
    <p:custDataLst>
      <p:tags r:id="rId1"/>
    </p:custDataLst>
    <p:extLst>
      <p:ext uri="{BB962C8B-B14F-4D97-AF65-F5344CB8AC3E}">
        <p14:creationId xmlns:p14="http://schemas.microsoft.com/office/powerpoint/2010/main" val="2376349892"/>
      </p:ext>
    </p:extLst>
  </p:cSld>
  <p:clrMapOvr>
    <a:masterClrMapping/>
  </p:clrMapOvr>
  <mc:AlternateContent xmlns:mc="http://schemas.openxmlformats.org/markup-compatibility/2006" xmlns:p14="http://schemas.microsoft.com/office/powerpoint/2010/main">
    <mc:Choice Requires="p14">
      <p:transition spd="slow" p14:dur="2500" advClick="0" advTm="2000"/>
    </mc:Choice>
    <mc:Fallback xmlns="">
      <p:transition spd="slow"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ll, indoor, floor, sitting&#10;&#10;Description automatically generated">
            <a:extLst>
              <a:ext uri="{FF2B5EF4-FFF2-40B4-BE49-F238E27FC236}">
                <a16:creationId xmlns:a16="http://schemas.microsoft.com/office/drawing/2014/main" xmlns="" id="{5E0B688C-F70B-488C-8C11-E137461AE9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a:stretch/>
        </p:blipFill>
        <p:spPr>
          <a:xfrm>
            <a:off x="893230" y="728662"/>
            <a:ext cx="4264558" cy="2071689"/>
          </a:xfrm>
          <a:prstGeom prst="rect">
            <a:avLst/>
          </a:prstGeom>
        </p:spPr>
      </p:pic>
      <p:pic>
        <p:nvPicPr>
          <p:cNvPr id="6" name="Picture 5" descr="A person sitting at a desk in front of a window&#10;&#10;Description automatically generated">
            <a:extLst>
              <a:ext uri="{FF2B5EF4-FFF2-40B4-BE49-F238E27FC236}">
                <a16:creationId xmlns:a16="http://schemas.microsoft.com/office/drawing/2014/main" xmlns="" id="{9D14E618-E8A7-4CED-9F5E-608F1EB73D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321730" y="3489158"/>
            <a:ext cx="5728548" cy="3047107"/>
          </a:xfrm>
          <a:prstGeom prst="rect">
            <a:avLst/>
          </a:prstGeom>
        </p:spPr>
      </p:pic>
      <p:pic>
        <p:nvPicPr>
          <p:cNvPr id="3" name="Picture 2" descr="A picture containing person, indoor, young, floor&#10;&#10;Description automatically generated">
            <a:extLst>
              <a:ext uri="{FF2B5EF4-FFF2-40B4-BE49-F238E27FC236}">
                <a16:creationId xmlns:a16="http://schemas.microsoft.com/office/drawing/2014/main" xmlns="" id="{EBC8C58B-F3D9-4A93-A758-4D1CDABEEA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6141723" y="321732"/>
            <a:ext cx="5728547" cy="6214533"/>
          </a:xfrm>
          <a:prstGeom prst="rect">
            <a:avLst/>
          </a:prstGeom>
        </p:spPr>
      </p:pic>
    </p:spTree>
    <p:extLst>
      <p:ext uri="{BB962C8B-B14F-4D97-AF65-F5344CB8AC3E}">
        <p14:creationId xmlns:p14="http://schemas.microsoft.com/office/powerpoint/2010/main" val="2937859082"/>
      </p:ext>
    </p:extLst>
  </p:cSld>
  <p:clrMapOvr>
    <a:masterClrMapping/>
  </p:clrMapOvr>
  <mc:AlternateContent xmlns:mc="http://schemas.openxmlformats.org/markup-compatibility/2006" xmlns:p14="http://schemas.microsoft.com/office/powerpoint/2010/main">
    <mc:Choice Requires="p14">
      <p:transition spd="slow" p14:dur="25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the camera&#10;&#10;Description automatically generated">
            <a:extLst>
              <a:ext uri="{FF2B5EF4-FFF2-40B4-BE49-F238E27FC236}">
                <a16:creationId xmlns:a16="http://schemas.microsoft.com/office/drawing/2014/main" xmlns="" id="{F934BF37-3853-4FC5-92B5-6D2DD05AD5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89" y="18717"/>
            <a:ext cx="6082711" cy="3592925"/>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3" name="Picture 2" descr="A group of people standing in front of a building&#10;&#10;Description automatically generated">
            <a:extLst>
              <a:ext uri="{FF2B5EF4-FFF2-40B4-BE49-F238E27FC236}">
                <a16:creationId xmlns:a16="http://schemas.microsoft.com/office/drawing/2014/main" xmlns="" id="{87FD4727-2506-44ED-8634-E9CC79AB17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2731" y="3246358"/>
            <a:ext cx="6129269" cy="35929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nvGrpSpPr>
          <p:cNvPr id="4" name="Group 3">
            <a:extLst>
              <a:ext uri="{FF2B5EF4-FFF2-40B4-BE49-F238E27FC236}">
                <a16:creationId xmlns:a16="http://schemas.microsoft.com/office/drawing/2014/main" xmlns="" id="{BAE7D2CC-0657-4532-872C-3451F0E23860}"/>
              </a:ext>
            </a:extLst>
          </p:cNvPr>
          <p:cNvGrpSpPr/>
          <p:nvPr/>
        </p:nvGrpSpPr>
        <p:grpSpPr>
          <a:xfrm>
            <a:off x="4759814" y="2799834"/>
            <a:ext cx="7432186" cy="893047"/>
            <a:chOff x="2095278" y="2305407"/>
            <a:chExt cx="7432186" cy="893047"/>
          </a:xfrm>
        </p:grpSpPr>
        <p:sp>
          <p:nvSpPr>
            <p:cNvPr id="5" name="Arrow: Pentagon 4">
              <a:extLst>
                <a:ext uri="{FF2B5EF4-FFF2-40B4-BE49-F238E27FC236}">
                  <a16:creationId xmlns:a16="http://schemas.microsoft.com/office/drawing/2014/main" xmlns="" id="{356F0AAD-8EE0-491B-B977-EB10D752FD9B}"/>
                </a:ext>
              </a:extLst>
            </p:cNvPr>
            <p:cNvSpPr/>
            <p:nvPr/>
          </p:nvSpPr>
          <p:spPr>
            <a:xfrm rot="10800000">
              <a:off x="2095278" y="2305407"/>
              <a:ext cx="7432186" cy="893047"/>
            </a:xfrm>
            <a:prstGeom prst="homePlate">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rrow: Pentagon 4">
              <a:extLst>
                <a:ext uri="{FF2B5EF4-FFF2-40B4-BE49-F238E27FC236}">
                  <a16:creationId xmlns:a16="http://schemas.microsoft.com/office/drawing/2014/main" xmlns="" id="{70D80B6B-4233-4607-B389-CDBE9DF5C24B}"/>
                </a:ext>
              </a:extLst>
            </p:cNvPr>
            <p:cNvSpPr txBox="1"/>
            <p:nvPr/>
          </p:nvSpPr>
          <p:spPr>
            <a:xfrm rot="21600000">
              <a:off x="2318540" y="2305407"/>
              <a:ext cx="7208924" cy="893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809"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rPr>
                <a:t>North Carolina Opioid Treatment Program Nurses are comprised of Licensed Practical Nurses (LPN), Associate Degree Nurses (ADN), Bachelor of Science in Nursing (BSN) and Master’s of Science in Nursing (MSN). </a:t>
              </a:r>
            </a:p>
          </p:txBody>
        </p:sp>
      </p:grpSp>
      <p:sp>
        <p:nvSpPr>
          <p:cNvPr id="7" name="Oval 6">
            <a:extLst>
              <a:ext uri="{FF2B5EF4-FFF2-40B4-BE49-F238E27FC236}">
                <a16:creationId xmlns:a16="http://schemas.microsoft.com/office/drawing/2014/main" xmlns="" id="{CB3D39CA-CA3E-4A66-8A96-BCAF9730ED6B}"/>
              </a:ext>
            </a:extLst>
          </p:cNvPr>
          <p:cNvSpPr/>
          <p:nvPr/>
        </p:nvSpPr>
        <p:spPr>
          <a:xfrm>
            <a:off x="4424922" y="2799832"/>
            <a:ext cx="893047" cy="893047"/>
          </a:xfrm>
          <a:prstGeom prst="ellipse">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9922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with a computer and smiling at the camera&#10;&#10;Description automatically generated">
            <a:extLst>
              <a:ext uri="{FF2B5EF4-FFF2-40B4-BE49-F238E27FC236}">
                <a16:creationId xmlns:a16="http://schemas.microsoft.com/office/drawing/2014/main" xmlns="" id="{555D48B3-81F1-4405-841C-D7377EF0B6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rot="21600000">
            <a:off x="372002" y="393887"/>
            <a:ext cx="5372099" cy="5021077"/>
          </a:xfrm>
          <a:prstGeom prst="rect">
            <a:avLst/>
          </a:prstGeom>
        </p:spPr>
      </p:pic>
      <p:pic>
        <p:nvPicPr>
          <p:cNvPr id="7" name="Picture 6" descr="A person standing posing for the camera&#10;&#10;Description automatically generated">
            <a:extLst>
              <a:ext uri="{FF2B5EF4-FFF2-40B4-BE49-F238E27FC236}">
                <a16:creationId xmlns:a16="http://schemas.microsoft.com/office/drawing/2014/main" xmlns="" id="{A158DD5F-763E-4EAC-A86F-4EE9A1D457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600000">
            <a:off x="6447898" y="393886"/>
            <a:ext cx="5372099" cy="5021078"/>
          </a:xfrm>
          <a:prstGeom prst="rect">
            <a:avLst/>
          </a:prstGeom>
        </p:spPr>
      </p:pic>
      <p:grpSp>
        <p:nvGrpSpPr>
          <p:cNvPr id="4" name="Group 3">
            <a:extLst>
              <a:ext uri="{FF2B5EF4-FFF2-40B4-BE49-F238E27FC236}">
                <a16:creationId xmlns:a16="http://schemas.microsoft.com/office/drawing/2014/main" xmlns="" id="{D7A1F044-7E6A-42EA-A742-07D314C89738}"/>
              </a:ext>
            </a:extLst>
          </p:cNvPr>
          <p:cNvGrpSpPr/>
          <p:nvPr/>
        </p:nvGrpSpPr>
        <p:grpSpPr>
          <a:xfrm>
            <a:off x="2374568" y="5793503"/>
            <a:ext cx="7432186" cy="893047"/>
            <a:chOff x="2095278" y="360"/>
            <a:chExt cx="7432186" cy="893047"/>
          </a:xfrm>
        </p:grpSpPr>
        <p:sp>
          <p:nvSpPr>
            <p:cNvPr id="5" name="Arrow: Pentagon 4">
              <a:extLst>
                <a:ext uri="{FF2B5EF4-FFF2-40B4-BE49-F238E27FC236}">
                  <a16:creationId xmlns:a16="http://schemas.microsoft.com/office/drawing/2014/main" xmlns="" id="{1ADC75A5-4099-4E50-967E-8BF894A633F3}"/>
                </a:ext>
              </a:extLst>
            </p:cNvPr>
            <p:cNvSpPr/>
            <p:nvPr/>
          </p:nvSpPr>
          <p:spPr>
            <a:xfrm rot="10800000">
              <a:off x="2095278" y="360"/>
              <a:ext cx="7432186" cy="893047"/>
            </a:xfrm>
            <a:prstGeom prst="homePlate">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rrow: Pentagon 4">
              <a:extLst>
                <a:ext uri="{FF2B5EF4-FFF2-40B4-BE49-F238E27FC236}">
                  <a16:creationId xmlns:a16="http://schemas.microsoft.com/office/drawing/2014/main" xmlns="" id="{27CABF82-F5EE-466D-BE15-B5FB67834FAF}"/>
                </a:ext>
              </a:extLst>
            </p:cNvPr>
            <p:cNvSpPr txBox="1"/>
            <p:nvPr/>
          </p:nvSpPr>
          <p:spPr>
            <a:xfrm rot="21600000">
              <a:off x="2318540" y="360"/>
              <a:ext cx="7208924" cy="893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809"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rPr>
                <a:t>Nurses were rated by the public, highest for honesty and ethics of all professions for the 17</a:t>
              </a:r>
              <a:r>
                <a:rPr lang="en-US" sz="1700" kern="1200" baseline="30000" dirty="0">
                  <a:solidFill>
                    <a:schemeClr val="tx1"/>
                  </a:solidFill>
                </a:rPr>
                <a:t>th</a:t>
              </a:r>
              <a:r>
                <a:rPr lang="en-US" sz="1700" kern="1200" dirty="0">
                  <a:solidFill>
                    <a:schemeClr val="tx1"/>
                  </a:solidFill>
                </a:rPr>
                <a:t> consecutive year. (Stone, 2019).</a:t>
              </a:r>
            </a:p>
          </p:txBody>
        </p:sp>
      </p:grpSp>
      <p:sp>
        <p:nvSpPr>
          <p:cNvPr id="8" name="Oval 7">
            <a:extLst>
              <a:ext uri="{FF2B5EF4-FFF2-40B4-BE49-F238E27FC236}">
                <a16:creationId xmlns:a16="http://schemas.microsoft.com/office/drawing/2014/main" xmlns="" id="{5C0636EB-F6AF-4C97-A595-610131D11B6B}"/>
              </a:ext>
            </a:extLst>
          </p:cNvPr>
          <p:cNvSpPr/>
          <p:nvPr/>
        </p:nvSpPr>
        <p:spPr>
          <a:xfrm>
            <a:off x="1928044" y="5793503"/>
            <a:ext cx="893047" cy="893047"/>
          </a:xfrm>
          <a:prstGeom prst="ellipse">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22792552"/>
      </p:ext>
    </p:extLst>
  </p:cSld>
  <p:clrMapOvr>
    <a:masterClrMapping/>
  </p:clrMapOvr>
  <mc:AlternateContent xmlns:mc="http://schemas.openxmlformats.org/markup-compatibility/2006" xmlns:p14="http://schemas.microsoft.com/office/powerpoint/2010/main">
    <mc:Choice Requires="p14">
      <p:transition spd="slow" p14:dur="2500" advClick="0" advTm="3000"/>
    </mc:Choice>
    <mc:Fallback xmlns="">
      <p:transitio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wall, indoor&#10;&#10;Description automatically generated">
            <a:extLst>
              <a:ext uri="{FF2B5EF4-FFF2-40B4-BE49-F238E27FC236}">
                <a16:creationId xmlns:a16="http://schemas.microsoft.com/office/drawing/2014/main" xmlns="" id="{D4EE01AD-A1F6-4B3D-8030-D1652010A6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03216" y="1360918"/>
            <a:ext cx="5243511" cy="4900616"/>
          </a:xfrm>
          <a:prstGeom prst="rect">
            <a:avLst/>
          </a:prstGeom>
        </p:spPr>
      </p:pic>
      <p:pic>
        <p:nvPicPr>
          <p:cNvPr id="8" name="Picture 7" descr="A couple of people posing for the camera&#10;&#10;Description automatically generated">
            <a:extLst>
              <a:ext uri="{FF2B5EF4-FFF2-40B4-BE49-F238E27FC236}">
                <a16:creationId xmlns:a16="http://schemas.microsoft.com/office/drawing/2014/main" xmlns="" id="{10EEB1CC-8178-4661-8937-234AFFC997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rot="21600000">
            <a:off x="6929434" y="1189470"/>
            <a:ext cx="4657344" cy="3046666"/>
          </a:xfrm>
          <a:prstGeom prst="rect">
            <a:avLst/>
          </a:prstGeom>
        </p:spPr>
      </p:pic>
      <p:pic>
        <p:nvPicPr>
          <p:cNvPr id="5" name="Picture 4" descr="A picture containing wall, indoor, floor, sitting&#10;&#10;Description automatically generated">
            <a:extLst>
              <a:ext uri="{FF2B5EF4-FFF2-40B4-BE49-F238E27FC236}">
                <a16:creationId xmlns:a16="http://schemas.microsoft.com/office/drawing/2014/main" xmlns="" id="{4AA9F67B-5E94-4CB5-A2E5-1359B30315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a:stretch/>
        </p:blipFill>
        <p:spPr>
          <a:xfrm>
            <a:off x="7546176" y="4386152"/>
            <a:ext cx="3423859" cy="2075348"/>
          </a:xfrm>
          <a:prstGeom prst="rect">
            <a:avLst/>
          </a:prstGeom>
        </p:spPr>
      </p:pic>
      <p:grpSp>
        <p:nvGrpSpPr>
          <p:cNvPr id="10" name="Group 9">
            <a:extLst>
              <a:ext uri="{FF2B5EF4-FFF2-40B4-BE49-F238E27FC236}">
                <a16:creationId xmlns:a16="http://schemas.microsoft.com/office/drawing/2014/main" xmlns="" id="{3685B4E4-08EA-4E8F-B1AE-72236D14E5C7}"/>
              </a:ext>
            </a:extLst>
          </p:cNvPr>
          <p:cNvGrpSpPr/>
          <p:nvPr/>
        </p:nvGrpSpPr>
        <p:grpSpPr>
          <a:xfrm>
            <a:off x="3101710" y="110686"/>
            <a:ext cx="7432186" cy="928767"/>
            <a:chOff x="2095278" y="3457930"/>
            <a:chExt cx="7432186" cy="928767"/>
          </a:xfrm>
        </p:grpSpPr>
        <p:sp>
          <p:nvSpPr>
            <p:cNvPr id="11" name="Arrow: Pentagon 10">
              <a:extLst>
                <a:ext uri="{FF2B5EF4-FFF2-40B4-BE49-F238E27FC236}">
                  <a16:creationId xmlns:a16="http://schemas.microsoft.com/office/drawing/2014/main" xmlns="" id="{D4A3C3C4-6633-46E9-BC5F-7D44304902FD}"/>
                </a:ext>
              </a:extLst>
            </p:cNvPr>
            <p:cNvSpPr/>
            <p:nvPr/>
          </p:nvSpPr>
          <p:spPr>
            <a:xfrm rot="10800000">
              <a:off x="2095278" y="3457930"/>
              <a:ext cx="7432186" cy="893047"/>
            </a:xfrm>
            <a:prstGeom prst="homePlate">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Arrow: Pentagon 4">
              <a:extLst>
                <a:ext uri="{FF2B5EF4-FFF2-40B4-BE49-F238E27FC236}">
                  <a16:creationId xmlns:a16="http://schemas.microsoft.com/office/drawing/2014/main" xmlns="" id="{BBDF88C1-DFEC-4B44-A073-66174F5CBC9D}"/>
                </a:ext>
              </a:extLst>
            </p:cNvPr>
            <p:cNvSpPr txBox="1"/>
            <p:nvPr/>
          </p:nvSpPr>
          <p:spPr>
            <a:xfrm>
              <a:off x="2318540" y="3493650"/>
              <a:ext cx="7208924" cy="893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809"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rPr>
                <a:t>North Carolina Opioid Treatment Program Nurses treat over 20,000 patients every year.</a:t>
              </a:r>
            </a:p>
          </p:txBody>
        </p:sp>
      </p:grpSp>
      <p:sp>
        <p:nvSpPr>
          <p:cNvPr id="13" name="Oval 12">
            <a:extLst>
              <a:ext uri="{FF2B5EF4-FFF2-40B4-BE49-F238E27FC236}">
                <a16:creationId xmlns:a16="http://schemas.microsoft.com/office/drawing/2014/main" xmlns="" id="{C7F14C79-1397-4FB9-87AF-20A05DD5FEBE}"/>
              </a:ext>
            </a:extLst>
          </p:cNvPr>
          <p:cNvSpPr/>
          <p:nvPr/>
        </p:nvSpPr>
        <p:spPr>
          <a:xfrm>
            <a:off x="2543556" y="146406"/>
            <a:ext cx="893047" cy="893047"/>
          </a:xfrm>
          <a:prstGeom prst="ellipse">
            <a:avLst/>
          </a:prstGeom>
          <a:blipFill>
            <a:blip r:embed="rId5"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67989255"/>
      </p:ext>
    </p:extLst>
  </p:cSld>
  <p:clrMapOvr>
    <a:masterClrMapping/>
  </p:clrMapOvr>
  <mc:AlternateContent xmlns:mc="http://schemas.openxmlformats.org/markup-compatibility/2006" xmlns:p14="http://schemas.microsoft.com/office/powerpoint/2010/main">
    <mc:Choice Requires="p14">
      <p:transition spd="slow" p14:dur="2500" advClick="0" advTm="3000"/>
    </mc:Choice>
    <mc:Fallback xmlns="">
      <p:transitio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posing for the camera&#10;&#10;Description automatically generated">
            <a:extLst>
              <a:ext uri="{FF2B5EF4-FFF2-40B4-BE49-F238E27FC236}">
                <a16:creationId xmlns:a16="http://schemas.microsoft.com/office/drawing/2014/main" xmlns="" id="{3A3EA254-E25E-4DC2-B206-CA2723BC0D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17009" y="1286934"/>
            <a:ext cx="4192227" cy="5571066"/>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xmlns="" id="{75D31119-5413-4FDF-969F-4FD3FA8177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065" y="1865356"/>
            <a:ext cx="5838672" cy="4062651"/>
          </a:xfrm>
          <a:prstGeom prst="rect">
            <a:avLst/>
          </a:prstGeom>
        </p:spPr>
      </p:pic>
      <p:grpSp>
        <p:nvGrpSpPr>
          <p:cNvPr id="5" name="Group 4">
            <a:extLst>
              <a:ext uri="{FF2B5EF4-FFF2-40B4-BE49-F238E27FC236}">
                <a16:creationId xmlns:a16="http://schemas.microsoft.com/office/drawing/2014/main" xmlns="" id="{B64451A7-931A-4589-B0E0-0EE5D353BC1E}"/>
              </a:ext>
            </a:extLst>
          </p:cNvPr>
          <p:cNvGrpSpPr/>
          <p:nvPr/>
        </p:nvGrpSpPr>
        <p:grpSpPr>
          <a:xfrm>
            <a:off x="2265607" y="175785"/>
            <a:ext cx="7432186" cy="893047"/>
            <a:chOff x="2095278" y="1152883"/>
            <a:chExt cx="7432186" cy="893047"/>
          </a:xfrm>
        </p:grpSpPr>
        <p:sp>
          <p:nvSpPr>
            <p:cNvPr id="6" name="Arrow: Pentagon 5">
              <a:extLst>
                <a:ext uri="{FF2B5EF4-FFF2-40B4-BE49-F238E27FC236}">
                  <a16:creationId xmlns:a16="http://schemas.microsoft.com/office/drawing/2014/main" xmlns="" id="{1837D6F6-9298-4DEE-B3CC-5C9B3E9345CF}"/>
                </a:ext>
              </a:extLst>
            </p:cNvPr>
            <p:cNvSpPr/>
            <p:nvPr/>
          </p:nvSpPr>
          <p:spPr>
            <a:xfrm rot="10800000">
              <a:off x="2095278" y="1152883"/>
              <a:ext cx="7432186" cy="893047"/>
            </a:xfrm>
            <a:prstGeom prst="homePlate">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Arrow: Pentagon 4">
              <a:extLst>
                <a:ext uri="{FF2B5EF4-FFF2-40B4-BE49-F238E27FC236}">
                  <a16:creationId xmlns:a16="http://schemas.microsoft.com/office/drawing/2014/main" xmlns="" id="{D732F58A-33B2-4CD2-888E-488AACA4D6D4}"/>
                </a:ext>
              </a:extLst>
            </p:cNvPr>
            <p:cNvSpPr txBox="1"/>
            <p:nvPr/>
          </p:nvSpPr>
          <p:spPr>
            <a:xfrm rot="21600000">
              <a:off x="2318540" y="1152883"/>
              <a:ext cx="7208924" cy="893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809" tIns="64770" rIns="120904" bIns="64770" numCol="1" spcCol="1270" anchor="ctr" anchorCtr="0">
              <a:noAutofit/>
            </a:bodyPr>
            <a:lstStyle/>
            <a:p>
              <a:pPr marL="0" lvl="0" indent="0" algn="ctr" defTabSz="755650" rtl="0">
                <a:lnSpc>
                  <a:spcPct val="90000"/>
                </a:lnSpc>
                <a:spcBef>
                  <a:spcPct val="0"/>
                </a:spcBef>
                <a:spcAft>
                  <a:spcPct val="35000"/>
                </a:spcAft>
                <a:buNone/>
              </a:pPr>
              <a:r>
                <a:rPr lang="en-US" sz="1700" kern="1200"/>
                <a:t>There are 4 million nurses in the United States.</a:t>
              </a:r>
            </a:p>
          </p:txBody>
        </p:sp>
      </p:grpSp>
      <p:sp>
        <p:nvSpPr>
          <p:cNvPr id="8" name="Oval 7">
            <a:extLst>
              <a:ext uri="{FF2B5EF4-FFF2-40B4-BE49-F238E27FC236}">
                <a16:creationId xmlns:a16="http://schemas.microsoft.com/office/drawing/2014/main" xmlns="" id="{79E13B55-945B-41C6-8072-5AACB975264B}"/>
              </a:ext>
            </a:extLst>
          </p:cNvPr>
          <p:cNvSpPr/>
          <p:nvPr/>
        </p:nvSpPr>
        <p:spPr>
          <a:xfrm>
            <a:off x="1819083" y="175785"/>
            <a:ext cx="893047" cy="893047"/>
          </a:xfrm>
          <a:prstGeom prst="ellipse">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91640235"/>
      </p:ext>
    </p:extLst>
  </p:cSld>
  <p:clrMapOvr>
    <a:masterClrMapping/>
  </p:clrMapOvr>
  <mc:AlternateContent xmlns:mc="http://schemas.openxmlformats.org/markup-compatibility/2006" xmlns:p14="http://schemas.microsoft.com/office/powerpoint/2010/main">
    <mc:Choice Requires="p14">
      <p:transition spd="slow" p14:dur="25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77A66B-64B3-4E57-95AD-FF8EA43320BC}"/>
              </a:ext>
            </a:extLst>
          </p:cNvPr>
          <p:cNvSpPr txBox="1"/>
          <p:nvPr/>
        </p:nvSpPr>
        <p:spPr>
          <a:xfrm>
            <a:off x="4769643" y="664904"/>
            <a:ext cx="5967413" cy="584775"/>
          </a:xfrm>
          <a:prstGeom prst="rect">
            <a:avLst/>
          </a:prstGeom>
          <a:noFill/>
        </p:spPr>
        <p:txBody>
          <a:bodyPr wrap="square" rtlCol="0">
            <a:spAutoFit/>
          </a:bodyPr>
          <a:lstStyle/>
          <a:p>
            <a:pPr algn="ctr"/>
            <a:r>
              <a:rPr lang="en-US" sz="3200" dirty="0"/>
              <a:t>The Nightingale Pledge</a:t>
            </a:r>
          </a:p>
        </p:txBody>
      </p:sp>
      <p:sp>
        <p:nvSpPr>
          <p:cNvPr id="2" name="Rectangle 1">
            <a:extLst>
              <a:ext uri="{FF2B5EF4-FFF2-40B4-BE49-F238E27FC236}">
                <a16:creationId xmlns:a16="http://schemas.microsoft.com/office/drawing/2014/main" xmlns="" id="{89C87EB5-8FF0-43DE-9224-5E47D4A9A4CB}"/>
              </a:ext>
            </a:extLst>
          </p:cNvPr>
          <p:cNvSpPr/>
          <p:nvPr/>
        </p:nvSpPr>
        <p:spPr>
          <a:xfrm>
            <a:off x="5831888" y="1538019"/>
            <a:ext cx="5469524" cy="4093428"/>
          </a:xfrm>
          <a:prstGeom prst="rect">
            <a:avLst/>
          </a:prstGeom>
        </p:spPr>
        <p:txBody>
          <a:bodyPr wrap="square">
            <a:spAutoFit/>
          </a:bodyPr>
          <a:lstStyle/>
          <a:p>
            <a:r>
              <a:rPr lang="en-US" dirty="0"/>
              <a:t> </a:t>
            </a:r>
            <a:r>
              <a:rPr lang="en-US" sz="2000" i="1" dirty="0"/>
              <a:t>I solemnly pledge myself before God and in the presence of this assembly, to pass my life in purity and to practice my profession faithfully. I will abstain from whatever is deleterious and mischievous, and will not take or knowingly administer any harmful drug. I will do all in my power to maintain and elevate the standard of my profession, and will hold in confidence all personal matters committed to my keeping and all family affairs coming to my knowledge in the practice of my calling. With loyalty will I endeavor to aid the physician in his work, and devote myself to the welfare of those committed to my care.</a:t>
            </a:r>
            <a:endParaRPr lang="en-US" sz="2000" dirty="0"/>
          </a:p>
        </p:txBody>
      </p:sp>
      <p:pic>
        <p:nvPicPr>
          <p:cNvPr id="6" name="Picture 5">
            <a:extLst>
              <a:ext uri="{FF2B5EF4-FFF2-40B4-BE49-F238E27FC236}">
                <a16:creationId xmlns:a16="http://schemas.microsoft.com/office/drawing/2014/main" xmlns="" id="{1DBA4AEE-C4E3-455C-9A33-12F62AAEA4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4664" y="331646"/>
            <a:ext cx="3485099" cy="3478326"/>
          </a:xfrm>
          <a:prstGeom prst="rect">
            <a:avLst/>
          </a:prstGeom>
        </p:spPr>
      </p:pic>
      <p:pic>
        <p:nvPicPr>
          <p:cNvPr id="8" name="Picture 7" descr="A person sitting in a car&#10;&#10;Description automatically generated">
            <a:extLst>
              <a:ext uri="{FF2B5EF4-FFF2-40B4-BE49-F238E27FC236}">
                <a16:creationId xmlns:a16="http://schemas.microsoft.com/office/drawing/2014/main" xmlns="" id="{98E764AD-5832-4529-B227-28172656AD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69074" y="4081727"/>
            <a:ext cx="4883055" cy="2585323"/>
          </a:xfrm>
          <a:prstGeom prst="rect">
            <a:avLst/>
          </a:prstGeom>
        </p:spPr>
      </p:pic>
    </p:spTree>
    <p:extLst>
      <p:ext uri="{BB962C8B-B14F-4D97-AF65-F5344CB8AC3E}">
        <p14:creationId xmlns:p14="http://schemas.microsoft.com/office/powerpoint/2010/main" val="37322432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258</Words>
  <Application>Microsoft Macintosh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Georgia</vt:lpstr>
      <vt:lpstr>Lucida Bright</vt:lpstr>
      <vt:lpstr>Monotype Corsiva</vt:lpstr>
      <vt:lpstr>Office Theme</vt:lpstr>
      <vt:lpstr>National Nurses Week  2019 NC Opioid Treatment Programs</vt:lpstr>
      <vt:lpstr>National Nurses Week May 6 -12,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Nurses Week  2019 NC Opioid Treatment Programs</dc:title>
  <dc:creator>Chris Mitchell</dc:creator>
  <cp:lastModifiedBy>Scott Luetgenau</cp:lastModifiedBy>
  <cp:revision>4</cp:revision>
  <dcterms:created xsi:type="dcterms:W3CDTF">2019-05-07T19:15:35Z</dcterms:created>
  <dcterms:modified xsi:type="dcterms:W3CDTF">2019-05-11T09:10:10Z</dcterms:modified>
</cp:coreProperties>
</file>